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60" r:id="rId5"/>
    <p:sldId id="259" r:id="rId6"/>
    <p:sldId id="263" r:id="rId7"/>
    <p:sldId id="265" r:id="rId8"/>
    <p:sldId id="261" r:id="rId9"/>
    <p:sldId id="267" r:id="rId10"/>
    <p:sldId id="264" r:id="rId11"/>
  </p:sldIdLst>
  <p:sldSz cx="18288000" cy="10287000"/>
  <p:notesSz cx="6858000" cy="9144000"/>
  <p:embeddedFontLst>
    <p:embeddedFont>
      <p:font typeface="Helvetica World" panose="020B0604020202020204" charset="-128"/>
      <p:regular r:id="rId12"/>
    </p:embeddedFont>
    <p:embeddedFont>
      <p:font typeface="Helvetica World Italics" panose="020B0604020202020204" charset="-128"/>
      <p:regular r:id="rId13"/>
    </p:embeddedFont>
    <p:embeddedFont>
      <p:font typeface="Poppins" panose="000005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6" d="100"/>
          <a:sy n="56" d="100"/>
        </p:scale>
        <p:origin x="37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66" b="-666"/>
            </a:stretch>
          </a:blipFill>
        </p:spPr>
        <p:txBody>
          <a:bodyPr/>
          <a:lstStyle/>
          <a:p>
            <a:endParaRPr lang="en-IN" dirty="0"/>
          </a:p>
        </p:txBody>
      </p:sp>
      <p:sp>
        <p:nvSpPr>
          <p:cNvPr id="3" name="Freeform 3"/>
          <p:cNvSpPr/>
          <p:nvPr/>
        </p:nvSpPr>
        <p:spPr>
          <a:xfrm>
            <a:off x="15860002" y="8551330"/>
            <a:ext cx="1399298" cy="628412"/>
          </a:xfrm>
          <a:custGeom>
            <a:avLst/>
            <a:gdLst/>
            <a:ahLst/>
            <a:cxnLst/>
            <a:rect l="l" t="t" r="r" b="b"/>
            <a:pathLst>
              <a:path w="1399298" h="628412">
                <a:moveTo>
                  <a:pt x="0" y="0"/>
                </a:moveTo>
                <a:lnTo>
                  <a:pt x="1399298" y="0"/>
                </a:lnTo>
                <a:lnTo>
                  <a:pt x="1399298" y="628412"/>
                </a:lnTo>
                <a:lnTo>
                  <a:pt x="0" y="628412"/>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4" name="Freeform 4"/>
          <p:cNvSpPr/>
          <p:nvPr/>
        </p:nvSpPr>
        <p:spPr>
          <a:xfrm>
            <a:off x="1491336" y="824714"/>
            <a:ext cx="444865" cy="434350"/>
          </a:xfrm>
          <a:custGeom>
            <a:avLst/>
            <a:gdLst/>
            <a:ahLst/>
            <a:cxnLst/>
            <a:rect l="l" t="t" r="r" b="b"/>
            <a:pathLst>
              <a:path w="444865" h="434350">
                <a:moveTo>
                  <a:pt x="0" y="0"/>
                </a:moveTo>
                <a:lnTo>
                  <a:pt x="444865" y="0"/>
                </a:lnTo>
                <a:lnTo>
                  <a:pt x="444865" y="434350"/>
                </a:lnTo>
                <a:lnTo>
                  <a:pt x="0" y="434350"/>
                </a:lnTo>
                <a:lnTo>
                  <a:pt x="0" y="0"/>
                </a:lnTo>
                <a:close/>
              </a:path>
            </a:pathLst>
          </a:custGeom>
          <a:blipFill>
            <a:blip>
              <a:extLst>
                <a:ext uri="{96DAC541-7B7A-43D3-8B79-37D633B846F1}">
                  <asvg:svgBlip xmlns:asvg="http://schemas.microsoft.com/office/drawing/2016/SVG/main" r:embed="rId4"/>
                </a:ext>
              </a:extLst>
            </a:blip>
            <a:stretch>
              <a:fillRect/>
            </a:stretch>
          </a:blipFill>
        </p:spPr>
      </p:sp>
      <p:sp>
        <p:nvSpPr>
          <p:cNvPr id="5" name="TextBox 5"/>
          <p:cNvSpPr txBox="1"/>
          <p:nvPr/>
        </p:nvSpPr>
        <p:spPr>
          <a:xfrm>
            <a:off x="1028700" y="6067854"/>
            <a:ext cx="12448652" cy="2951100"/>
          </a:xfrm>
          <a:prstGeom prst="rect">
            <a:avLst/>
          </a:prstGeom>
        </p:spPr>
        <p:txBody>
          <a:bodyPr lIns="0" tIns="0" rIns="0" bIns="0" rtlCol="0" anchor="t">
            <a:spAutoFit/>
          </a:bodyPr>
          <a:lstStyle/>
          <a:p>
            <a:pPr marL="0" lvl="0" indent="0" algn="l">
              <a:lnSpc>
                <a:spcPts val="7461"/>
              </a:lnSpc>
            </a:pPr>
            <a:r>
              <a:rPr lang="en-US" sz="9327" spc="-326" dirty="0">
                <a:solidFill>
                  <a:srgbClr val="FFFFFF"/>
                </a:solidFill>
                <a:latin typeface="Helvetica World"/>
                <a:ea typeface="Helvetica World"/>
                <a:cs typeface="Helvetica World"/>
                <a:sym typeface="Helvetica World"/>
              </a:rPr>
              <a:t>WFNS Neurosurgery</a:t>
            </a:r>
          </a:p>
          <a:p>
            <a:pPr marL="0" lvl="0" indent="0" algn="l">
              <a:lnSpc>
                <a:spcPts val="7461"/>
              </a:lnSpc>
            </a:pPr>
            <a:r>
              <a:rPr lang="en-US" sz="9327" spc="-326" dirty="0">
                <a:solidFill>
                  <a:srgbClr val="FFFFFF"/>
                </a:solidFill>
                <a:latin typeface="Helvetica World"/>
                <a:ea typeface="Helvetica World"/>
                <a:cs typeface="Helvetica World"/>
                <a:sym typeface="Helvetica World"/>
              </a:rPr>
              <a:t>Educational Video and Webinar</a:t>
            </a:r>
          </a:p>
        </p:txBody>
      </p:sp>
      <p:sp>
        <p:nvSpPr>
          <p:cNvPr id="11" name="TextBox 11"/>
          <p:cNvSpPr txBox="1"/>
          <p:nvPr/>
        </p:nvSpPr>
        <p:spPr>
          <a:xfrm>
            <a:off x="1154318" y="8760292"/>
            <a:ext cx="9125527" cy="536108"/>
          </a:xfrm>
          <a:prstGeom prst="rect">
            <a:avLst/>
          </a:prstGeom>
        </p:spPr>
        <p:txBody>
          <a:bodyPr lIns="0" tIns="0" rIns="0" bIns="0" rtlCol="0" anchor="t">
            <a:spAutoFit/>
          </a:bodyPr>
          <a:lstStyle/>
          <a:p>
            <a:pPr marL="0" lvl="0" indent="0" algn="just">
              <a:lnSpc>
                <a:spcPts val="4050"/>
              </a:lnSpc>
              <a:spcBef>
                <a:spcPct val="0"/>
              </a:spcBef>
            </a:pPr>
            <a:r>
              <a:rPr lang="en-US" sz="2893" i="1">
                <a:solidFill>
                  <a:srgbClr val="FFFFFF"/>
                </a:solidFill>
                <a:latin typeface="Helvetica World Italics"/>
                <a:ea typeface="Helvetica World Italics"/>
                <a:cs typeface="Helvetica World Italics"/>
                <a:sym typeface="Helvetica World Italics"/>
              </a:rPr>
              <a:t>Advancing Neurosurgery Education Worldwide</a:t>
            </a:r>
          </a:p>
        </p:txBody>
      </p:sp>
      <p:pic>
        <p:nvPicPr>
          <p:cNvPr id="1026" name="Picture 2">
            <a:extLst>
              <a:ext uri="{FF2B5EF4-FFF2-40B4-BE49-F238E27FC236}">
                <a16:creationId xmlns:a16="http://schemas.microsoft.com/office/drawing/2014/main" id="{8F066870-B424-A7B5-4078-D121E80DF7E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4014787" cy="2717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68518" b="-68518"/>
            </a:stretch>
          </a:blipFill>
        </p:spPr>
        <p:txBody>
          <a:bodyPr/>
          <a:lstStyle/>
          <a:p>
            <a:r>
              <a:rPr lang="en-US" dirty="0"/>
              <a:t>!</a:t>
            </a:r>
            <a:endParaRPr lang="en-IN" dirty="0"/>
          </a:p>
        </p:txBody>
      </p:sp>
      <p:sp>
        <p:nvSpPr>
          <p:cNvPr id="4" name="Freeform 4"/>
          <p:cNvSpPr/>
          <p:nvPr/>
        </p:nvSpPr>
        <p:spPr>
          <a:xfrm>
            <a:off x="1491336" y="824714"/>
            <a:ext cx="444865" cy="434350"/>
          </a:xfrm>
          <a:custGeom>
            <a:avLst/>
            <a:gdLst/>
            <a:ahLst/>
            <a:cxnLst/>
            <a:rect l="l" t="t" r="r" b="b"/>
            <a:pathLst>
              <a:path w="444865" h="434350">
                <a:moveTo>
                  <a:pt x="0" y="0"/>
                </a:moveTo>
                <a:lnTo>
                  <a:pt x="444865" y="0"/>
                </a:lnTo>
                <a:lnTo>
                  <a:pt x="444865" y="434350"/>
                </a:lnTo>
                <a:lnTo>
                  <a:pt x="0" y="434350"/>
                </a:lnTo>
                <a:lnTo>
                  <a:pt x="0" y="0"/>
                </a:lnTo>
                <a:close/>
              </a:path>
            </a:pathLst>
          </a:custGeom>
          <a:blipFill>
            <a:blip>
              <a:extLst>
                <a:ext uri="{96DAC541-7B7A-43D3-8B79-37D633B846F1}">
                  <asvg:svgBlip xmlns:asvg="http://schemas.microsoft.com/office/drawing/2016/SVG/main" r:embed="rId3"/>
                </a:ext>
              </a:extLst>
            </a:blip>
            <a:stretch>
              <a:fillRect/>
            </a:stretch>
          </a:blipFill>
        </p:spPr>
      </p:sp>
      <p:sp>
        <p:nvSpPr>
          <p:cNvPr id="5" name="TextBox 5"/>
          <p:cNvSpPr txBox="1"/>
          <p:nvPr/>
        </p:nvSpPr>
        <p:spPr>
          <a:xfrm>
            <a:off x="1028700" y="5878545"/>
            <a:ext cx="10020300" cy="1597104"/>
          </a:xfrm>
          <a:prstGeom prst="rect">
            <a:avLst/>
          </a:prstGeom>
        </p:spPr>
        <p:txBody>
          <a:bodyPr wrap="square" lIns="0" tIns="0" rIns="0" bIns="0" rtlCol="0" anchor="t">
            <a:spAutoFit/>
          </a:bodyPr>
          <a:lstStyle/>
          <a:p>
            <a:pPr marL="0" lvl="0" indent="0" algn="l">
              <a:lnSpc>
                <a:spcPts val="11714"/>
              </a:lnSpc>
            </a:pPr>
            <a:r>
              <a:rPr lang="en-US" sz="14643" spc="-512" dirty="0">
                <a:solidFill>
                  <a:srgbClr val="FFFFFF"/>
                </a:solidFill>
                <a:latin typeface="Helvetica World"/>
                <a:ea typeface="Helvetica World"/>
                <a:cs typeface="Helvetica World"/>
                <a:sym typeface="Helvetica World"/>
              </a:rPr>
              <a:t>Thank You</a:t>
            </a:r>
          </a:p>
        </p:txBody>
      </p:sp>
      <p:pic>
        <p:nvPicPr>
          <p:cNvPr id="12" name="Picture 2">
            <a:extLst>
              <a:ext uri="{FF2B5EF4-FFF2-40B4-BE49-F238E27FC236}">
                <a16:creationId xmlns:a16="http://schemas.microsoft.com/office/drawing/2014/main" id="{FDD60A34-B0AE-8718-1F46-FDF8A0D5321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0"/>
            <a:ext cx="4014787" cy="2717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051A">
                <a:alpha val="100000"/>
              </a:srgbClr>
            </a:gs>
            <a:gs pos="100000">
              <a:srgbClr val="191745">
                <a:alpha val="100000"/>
              </a:srgbClr>
            </a:gs>
          </a:gsLst>
          <a:lin ang="5400000"/>
        </a:gradFill>
        <a:effectLst/>
      </p:bgPr>
    </p:bg>
    <p:spTree>
      <p:nvGrpSpPr>
        <p:cNvPr id="1" name=""/>
        <p:cNvGrpSpPr/>
        <p:nvPr/>
      </p:nvGrpSpPr>
      <p:grpSpPr>
        <a:xfrm>
          <a:off x="0" y="0"/>
          <a:ext cx="0" cy="0"/>
          <a:chOff x="0" y="0"/>
          <a:chExt cx="0" cy="0"/>
        </a:xfrm>
      </p:grpSpPr>
      <p:sp>
        <p:nvSpPr>
          <p:cNvPr id="6" name="TextBox 6"/>
          <p:cNvSpPr txBox="1"/>
          <p:nvPr/>
        </p:nvSpPr>
        <p:spPr>
          <a:xfrm>
            <a:off x="228600" y="4279815"/>
            <a:ext cx="9674904" cy="901785"/>
          </a:xfrm>
          <a:prstGeom prst="rect">
            <a:avLst/>
          </a:prstGeom>
        </p:spPr>
        <p:txBody>
          <a:bodyPr lIns="0" tIns="0" rIns="0" bIns="0" rtlCol="0" anchor="t">
            <a:spAutoFit/>
          </a:bodyPr>
          <a:lstStyle/>
          <a:p>
            <a:pPr marL="0" lvl="0" indent="0" algn="l">
              <a:lnSpc>
                <a:spcPts val="6630"/>
              </a:lnSpc>
            </a:pPr>
            <a:r>
              <a:rPr lang="en-US" sz="8288" spc="-290" dirty="0">
                <a:solidFill>
                  <a:srgbClr val="FFFFFF"/>
                </a:solidFill>
                <a:latin typeface="Helvetica World"/>
                <a:ea typeface="Helvetica World"/>
                <a:cs typeface="Helvetica World"/>
                <a:sym typeface="Helvetica World"/>
              </a:rPr>
              <a:t>Topic </a:t>
            </a:r>
          </a:p>
        </p:txBody>
      </p:sp>
      <p:pic>
        <p:nvPicPr>
          <p:cNvPr id="2" name="Picture 2">
            <a:extLst>
              <a:ext uri="{FF2B5EF4-FFF2-40B4-BE49-F238E27FC236}">
                <a16:creationId xmlns:a16="http://schemas.microsoft.com/office/drawing/2014/main" id="{FD748FF0-7F99-1DBE-C309-7E3922C31E2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014787" cy="2717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4312607" y="615557"/>
            <a:ext cx="2245330" cy="818297"/>
          </a:xfrm>
          <a:prstGeom prst="rect">
            <a:avLst/>
          </a:prstGeom>
        </p:spPr>
        <p:txBody>
          <a:bodyPr lIns="0" tIns="0" rIns="0" bIns="0" rtlCol="0" anchor="t">
            <a:spAutoFit/>
          </a:bodyPr>
          <a:lstStyle/>
          <a:p>
            <a:pPr marL="0" lvl="0" indent="0" algn="ctr">
              <a:lnSpc>
                <a:spcPts val="5674"/>
              </a:lnSpc>
            </a:pPr>
            <a:r>
              <a:rPr lang="en-US" sz="7092" spc="-248">
                <a:solidFill>
                  <a:srgbClr val="FFFFFF"/>
                </a:solidFill>
                <a:latin typeface="Helvetica World"/>
                <a:ea typeface="Helvetica World"/>
                <a:cs typeface="Helvetica World"/>
                <a:sym typeface="Helvetica World"/>
              </a:rPr>
              <a:t>130+</a:t>
            </a:r>
          </a:p>
        </p:txBody>
      </p:sp>
      <p:sp>
        <p:nvSpPr>
          <p:cNvPr id="16" name="TextBox 16"/>
          <p:cNvSpPr txBox="1"/>
          <p:nvPr/>
        </p:nvSpPr>
        <p:spPr>
          <a:xfrm>
            <a:off x="14545573" y="1363497"/>
            <a:ext cx="1614428" cy="319999"/>
          </a:xfrm>
          <a:prstGeom prst="rect">
            <a:avLst/>
          </a:prstGeom>
        </p:spPr>
        <p:txBody>
          <a:bodyPr lIns="0" tIns="0" rIns="0" bIns="0" rtlCol="0" anchor="t">
            <a:spAutoFit/>
          </a:bodyPr>
          <a:lstStyle/>
          <a:p>
            <a:pPr marL="0" lvl="0" indent="0" algn="ctr">
              <a:lnSpc>
                <a:spcPts val="2536"/>
              </a:lnSpc>
              <a:spcBef>
                <a:spcPct val="0"/>
              </a:spcBef>
            </a:pPr>
            <a:r>
              <a:rPr lang="en-US" sz="1812">
                <a:solidFill>
                  <a:srgbClr val="FFFFFF"/>
                </a:solidFill>
                <a:latin typeface="Poppins"/>
                <a:ea typeface="Poppins"/>
                <a:cs typeface="Poppins"/>
                <a:sym typeface="Poppins"/>
              </a:rPr>
              <a:t>Countries</a:t>
            </a:r>
          </a:p>
        </p:txBody>
      </p:sp>
      <p:sp>
        <p:nvSpPr>
          <p:cNvPr id="17" name="TextBox 17"/>
          <p:cNvSpPr txBox="1"/>
          <p:nvPr/>
        </p:nvSpPr>
        <p:spPr>
          <a:xfrm>
            <a:off x="10767911" y="6353665"/>
            <a:ext cx="2337538" cy="1121127"/>
          </a:xfrm>
          <a:prstGeom prst="rect">
            <a:avLst/>
          </a:prstGeom>
        </p:spPr>
        <p:txBody>
          <a:bodyPr lIns="0" tIns="0" rIns="0" bIns="0" rtlCol="0" anchor="t">
            <a:spAutoFit/>
          </a:bodyPr>
          <a:lstStyle/>
          <a:p>
            <a:pPr marL="0" lvl="0" indent="0" algn="l">
              <a:lnSpc>
                <a:spcPts val="2819"/>
              </a:lnSpc>
            </a:pPr>
            <a:r>
              <a:rPr lang="en-US" sz="3523" spc="-123">
                <a:solidFill>
                  <a:srgbClr val="FFFFFF"/>
                </a:solidFill>
                <a:latin typeface="Helvetica World"/>
                <a:ea typeface="Helvetica World"/>
                <a:cs typeface="Helvetica World"/>
                <a:sym typeface="Helvetica World"/>
              </a:rPr>
              <a:t>Global Reach, Local Impact</a:t>
            </a:r>
          </a:p>
        </p:txBody>
      </p:sp>
      <p:sp>
        <p:nvSpPr>
          <p:cNvPr id="20" name="Rectangle 19">
            <a:extLst>
              <a:ext uri="{FF2B5EF4-FFF2-40B4-BE49-F238E27FC236}">
                <a16:creationId xmlns:a16="http://schemas.microsoft.com/office/drawing/2014/main" id="{8CE5C8FF-D182-ADD4-A8CC-08F2211CADF2}"/>
              </a:ext>
            </a:extLst>
          </p:cNvPr>
          <p:cNvSpPr/>
          <p:nvPr/>
        </p:nvSpPr>
        <p:spPr>
          <a:xfrm>
            <a:off x="0" y="394946"/>
            <a:ext cx="18288000" cy="131955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spc="-298" dirty="0">
                <a:solidFill>
                  <a:schemeClr val="bg1"/>
                </a:solidFill>
                <a:latin typeface="Helvetica World"/>
                <a:ea typeface="Helvetica World"/>
                <a:cs typeface="Helvetica World"/>
                <a:sym typeface="Helvetica World"/>
              </a:rPr>
              <a:t>Disclaimer</a:t>
            </a:r>
            <a:endParaRPr lang="en-IN" sz="7000" dirty="0">
              <a:solidFill>
                <a:schemeClr val="bg1"/>
              </a:solidFill>
            </a:endParaRPr>
          </a:p>
        </p:txBody>
      </p:sp>
      <p:sp>
        <p:nvSpPr>
          <p:cNvPr id="22" name="TextBox 21">
            <a:extLst>
              <a:ext uri="{FF2B5EF4-FFF2-40B4-BE49-F238E27FC236}">
                <a16:creationId xmlns:a16="http://schemas.microsoft.com/office/drawing/2014/main" id="{562905B5-8E3B-C38A-221F-3395D766EE43}"/>
              </a:ext>
            </a:extLst>
          </p:cNvPr>
          <p:cNvSpPr txBox="1"/>
          <p:nvPr/>
        </p:nvSpPr>
        <p:spPr>
          <a:xfrm>
            <a:off x="381000" y="2781300"/>
            <a:ext cx="17221200" cy="6001643"/>
          </a:xfrm>
          <a:prstGeom prst="rect">
            <a:avLst/>
          </a:prstGeom>
          <a:noFill/>
        </p:spPr>
        <p:txBody>
          <a:bodyPr wrap="square">
            <a:spAutoFit/>
          </a:bodyPr>
          <a:lstStyle/>
          <a:p>
            <a:pPr algn="just"/>
            <a:r>
              <a:rPr lang="en-US" sz="3200" i="1" dirty="0"/>
              <a:t>The World Federation of Neurosurgical Societies (WFNS) does not assume responsibility for the accuracy, completeness, or authenticity of the content presented in this video/article. All materials, including but not limited to patient information, patient consent, surgical planning, procedural details, and outcomes, have been provided and submitted solely by the individual(s) posting the content.</a:t>
            </a:r>
          </a:p>
          <a:p>
            <a:pPr algn="just"/>
            <a:endParaRPr lang="en-US" sz="3200" i="1" dirty="0"/>
          </a:p>
          <a:p>
            <a:pPr algn="just"/>
            <a:r>
              <a:rPr lang="en-US" sz="3200" i="1" dirty="0"/>
              <a:t>The submitting author(s) bear full responsibility for ensuring that appropriate informed consent has been obtained from the patient(s), and that all ethical, legal, and institutional guidelines have been followed.</a:t>
            </a:r>
          </a:p>
          <a:p>
            <a:pPr algn="just"/>
            <a:endParaRPr lang="en-US" sz="3200" i="1" dirty="0"/>
          </a:p>
          <a:p>
            <a:pPr algn="just"/>
            <a:r>
              <a:rPr lang="en-US" sz="3200" i="1" dirty="0"/>
              <a:t>WFNS disclaims any and all liability arising from the use, interpretation, or dissemination of this content. Any legal, ethical, or professional issues related to the material presented remain the sole responsibility of the submitting individual(s), and not of the WFNS or its affiliated members.</a:t>
            </a:r>
          </a:p>
        </p:txBody>
      </p:sp>
      <p:pic>
        <p:nvPicPr>
          <p:cNvPr id="3" name="Picture 2">
            <a:extLst>
              <a:ext uri="{FF2B5EF4-FFF2-40B4-BE49-F238E27FC236}">
                <a16:creationId xmlns:a16="http://schemas.microsoft.com/office/drawing/2014/main" id="{F9947AFD-D66A-4879-752D-0D881120BB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014787" cy="2717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BD40AE6-FA39-0BB3-2EC7-DDECA54FCDD8}"/>
              </a:ext>
            </a:extLst>
          </p:cNvPr>
          <p:cNvSpPr/>
          <p:nvPr/>
        </p:nvSpPr>
        <p:spPr>
          <a:xfrm>
            <a:off x="0" y="394946"/>
            <a:ext cx="18288000" cy="131955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ts val="8493"/>
              </a:lnSpc>
            </a:pPr>
            <a:r>
              <a:rPr lang="en-US" sz="7000" spc="-316">
                <a:solidFill>
                  <a:schemeClr val="bg1"/>
                </a:solidFill>
                <a:latin typeface="Helvetica World"/>
                <a:ea typeface="Helvetica World"/>
                <a:cs typeface="Helvetica World"/>
                <a:sym typeface="Helvetica World"/>
              </a:rPr>
              <a:t>Clinical Features</a:t>
            </a:r>
            <a:endParaRPr lang="en-US" sz="7000" spc="-316" dirty="0">
              <a:solidFill>
                <a:schemeClr val="bg1"/>
              </a:solidFill>
              <a:latin typeface="Helvetica World"/>
              <a:ea typeface="Helvetica World"/>
              <a:cs typeface="Helvetica World"/>
              <a:sym typeface="Helvetica World"/>
            </a:endParaRPr>
          </a:p>
        </p:txBody>
      </p:sp>
      <p:sp>
        <p:nvSpPr>
          <p:cNvPr id="4" name="TextBox 4"/>
          <p:cNvSpPr txBox="1"/>
          <p:nvPr/>
        </p:nvSpPr>
        <p:spPr>
          <a:xfrm>
            <a:off x="1028700" y="3592358"/>
            <a:ext cx="7277100" cy="5774438"/>
          </a:xfrm>
          <a:prstGeom prst="rect">
            <a:avLst/>
          </a:prstGeom>
        </p:spPr>
        <p:txBody>
          <a:bodyPr lIns="50800" tIns="50800" rIns="50800" bIns="50800" rtlCol="0" anchor="ctr"/>
          <a:lstStyle/>
          <a:p>
            <a:pPr marL="0" lvl="0" indent="0" algn="ctr">
              <a:lnSpc>
                <a:spcPts val="2235"/>
              </a:lnSpc>
            </a:pPr>
            <a:endParaRPr/>
          </a:p>
        </p:txBody>
      </p:sp>
      <p:grpSp>
        <p:nvGrpSpPr>
          <p:cNvPr id="8" name="Group 8"/>
          <p:cNvGrpSpPr/>
          <p:nvPr/>
        </p:nvGrpSpPr>
        <p:grpSpPr>
          <a:xfrm>
            <a:off x="10591800" y="2493237"/>
            <a:ext cx="7277100" cy="7415553"/>
            <a:chOff x="0" y="0"/>
            <a:chExt cx="1372016" cy="1463131"/>
          </a:xfrm>
        </p:grpSpPr>
        <p:sp>
          <p:nvSpPr>
            <p:cNvPr id="9" name="Freeform 9"/>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74902"/>
              </a:srgbClr>
            </a:solidFill>
          </p:spPr>
        </p:sp>
        <p:sp>
          <p:nvSpPr>
            <p:cNvPr id="10" name="TextBox 10"/>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sp>
        <p:nvSpPr>
          <p:cNvPr id="21" name="TextBox 21"/>
          <p:cNvSpPr txBox="1"/>
          <p:nvPr/>
        </p:nvSpPr>
        <p:spPr>
          <a:xfrm>
            <a:off x="1353444" y="5385177"/>
            <a:ext cx="4486719" cy="474041"/>
          </a:xfrm>
          <a:prstGeom prst="rect">
            <a:avLst/>
          </a:prstGeom>
        </p:spPr>
        <p:txBody>
          <a:bodyPr lIns="0" tIns="0" rIns="0" bIns="0" rtlCol="0" anchor="t">
            <a:spAutoFit/>
          </a:bodyPr>
          <a:lstStyle/>
          <a:p>
            <a:pPr marL="0" lvl="0" indent="0" algn="l">
              <a:lnSpc>
                <a:spcPts val="3858"/>
              </a:lnSpc>
              <a:spcBef>
                <a:spcPct val="0"/>
              </a:spcBef>
            </a:pPr>
            <a:r>
              <a:rPr lang="en-US" sz="2756" dirty="0">
                <a:solidFill>
                  <a:srgbClr val="FFFFFF"/>
                </a:solidFill>
                <a:latin typeface="Poppins"/>
                <a:ea typeface="Poppins"/>
                <a:cs typeface="Poppins"/>
                <a:sym typeface="Poppins"/>
              </a:rPr>
              <a:t>.</a:t>
            </a:r>
          </a:p>
        </p:txBody>
      </p:sp>
      <p:sp>
        <p:nvSpPr>
          <p:cNvPr id="22" name="TextBox 22"/>
          <p:cNvSpPr txBox="1"/>
          <p:nvPr/>
        </p:nvSpPr>
        <p:spPr>
          <a:xfrm>
            <a:off x="6900640" y="5385177"/>
            <a:ext cx="4465166" cy="474041"/>
          </a:xfrm>
          <a:prstGeom prst="rect">
            <a:avLst/>
          </a:prstGeom>
        </p:spPr>
        <p:txBody>
          <a:bodyPr lIns="0" tIns="0" rIns="0" bIns="0" rtlCol="0" anchor="t">
            <a:spAutoFit/>
          </a:bodyPr>
          <a:lstStyle/>
          <a:p>
            <a:pPr marL="0" lvl="0" indent="0" algn="l">
              <a:lnSpc>
                <a:spcPts val="3858"/>
              </a:lnSpc>
              <a:spcBef>
                <a:spcPct val="0"/>
              </a:spcBef>
            </a:pPr>
            <a:r>
              <a:rPr lang="en-US" sz="2756" dirty="0">
                <a:solidFill>
                  <a:srgbClr val="FFFFFF"/>
                </a:solidFill>
                <a:latin typeface="Poppins"/>
                <a:ea typeface="Poppins"/>
                <a:cs typeface="Poppins"/>
                <a:sym typeface="Poppins"/>
              </a:rPr>
              <a:t>.</a:t>
            </a:r>
          </a:p>
        </p:txBody>
      </p:sp>
      <p:sp>
        <p:nvSpPr>
          <p:cNvPr id="32" name="TextBox 31">
            <a:extLst>
              <a:ext uri="{FF2B5EF4-FFF2-40B4-BE49-F238E27FC236}">
                <a16:creationId xmlns:a16="http://schemas.microsoft.com/office/drawing/2014/main" id="{58FE3DF6-DAB0-7D98-3B98-E6686951A34E}"/>
              </a:ext>
            </a:extLst>
          </p:cNvPr>
          <p:cNvSpPr txBox="1"/>
          <p:nvPr/>
        </p:nvSpPr>
        <p:spPr>
          <a:xfrm>
            <a:off x="10896600" y="5770126"/>
            <a:ext cx="6477000" cy="861774"/>
          </a:xfrm>
          <a:prstGeom prst="rect">
            <a:avLst/>
          </a:prstGeom>
          <a:noFill/>
        </p:spPr>
        <p:txBody>
          <a:bodyPr wrap="square" rtlCol="0">
            <a:spAutoFit/>
          </a:bodyPr>
          <a:lstStyle/>
          <a:p>
            <a:pPr algn="ctr"/>
            <a:r>
              <a:rPr lang="en-US" sz="5000" dirty="0"/>
              <a:t>Clinical images if any </a:t>
            </a:r>
            <a:endParaRPr lang="en-IN" sz="5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3702973"/>
            <a:ext cx="5209374" cy="5555327"/>
            <a:chOff x="0" y="0"/>
            <a:chExt cx="1372016" cy="1463131"/>
          </a:xfrm>
        </p:grpSpPr>
        <p:sp>
          <p:nvSpPr>
            <p:cNvPr id="3" name="Freeform 3"/>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solidFill>
          </p:spPr>
          <p:txBody>
            <a:bodyPr/>
            <a:lstStyle/>
            <a:p>
              <a:endParaRPr lang="en-IN" dirty="0"/>
            </a:p>
          </p:txBody>
        </p:sp>
        <p:sp>
          <p:nvSpPr>
            <p:cNvPr id="4" name="TextBox 4"/>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grpSp>
        <p:nvGrpSpPr>
          <p:cNvPr id="5" name="Group 5"/>
          <p:cNvGrpSpPr/>
          <p:nvPr/>
        </p:nvGrpSpPr>
        <p:grpSpPr>
          <a:xfrm>
            <a:off x="6539313" y="3702973"/>
            <a:ext cx="5209374" cy="5555327"/>
            <a:chOff x="0" y="0"/>
            <a:chExt cx="1372016" cy="1463131"/>
          </a:xfrm>
        </p:grpSpPr>
        <p:sp>
          <p:nvSpPr>
            <p:cNvPr id="6" name="Freeform 6"/>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91765"/>
              </a:srgbClr>
            </a:solidFill>
          </p:spPr>
          <p:txBody>
            <a:bodyPr/>
            <a:lstStyle/>
            <a:p>
              <a:endParaRPr lang="en-IN" dirty="0"/>
            </a:p>
          </p:txBody>
        </p:sp>
        <p:sp>
          <p:nvSpPr>
            <p:cNvPr id="7" name="TextBox 7"/>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grpSp>
        <p:nvGrpSpPr>
          <p:cNvPr id="8" name="Group 8"/>
          <p:cNvGrpSpPr/>
          <p:nvPr/>
        </p:nvGrpSpPr>
        <p:grpSpPr>
          <a:xfrm>
            <a:off x="12049926" y="3702973"/>
            <a:ext cx="5209374" cy="5555327"/>
            <a:chOff x="0" y="0"/>
            <a:chExt cx="1372016" cy="1463131"/>
          </a:xfrm>
        </p:grpSpPr>
        <p:sp>
          <p:nvSpPr>
            <p:cNvPr id="9" name="Freeform 9"/>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74902"/>
              </a:srgbClr>
            </a:solidFill>
          </p:spPr>
        </p:sp>
        <p:sp>
          <p:nvSpPr>
            <p:cNvPr id="10" name="TextBox 10"/>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sp>
        <p:nvSpPr>
          <p:cNvPr id="16" name="TextBox 16"/>
          <p:cNvSpPr txBox="1"/>
          <p:nvPr/>
        </p:nvSpPr>
        <p:spPr>
          <a:xfrm>
            <a:off x="6900640" y="4087870"/>
            <a:ext cx="715252" cy="823748"/>
          </a:xfrm>
          <a:prstGeom prst="rect">
            <a:avLst/>
          </a:prstGeom>
        </p:spPr>
        <p:txBody>
          <a:bodyPr lIns="50800" tIns="50800" rIns="50800" bIns="50800" rtlCol="0" anchor="ctr"/>
          <a:lstStyle/>
          <a:p>
            <a:pPr marL="0" lvl="0" indent="0" algn="ctr">
              <a:lnSpc>
                <a:spcPts val="2235"/>
              </a:lnSpc>
            </a:pPr>
            <a:endParaRPr/>
          </a:p>
        </p:txBody>
      </p:sp>
      <p:sp>
        <p:nvSpPr>
          <p:cNvPr id="30" name="Rectangle 29">
            <a:extLst>
              <a:ext uri="{FF2B5EF4-FFF2-40B4-BE49-F238E27FC236}">
                <a16:creationId xmlns:a16="http://schemas.microsoft.com/office/drawing/2014/main" id="{D3B19674-1772-965D-A534-2008495EA562}"/>
              </a:ext>
            </a:extLst>
          </p:cNvPr>
          <p:cNvSpPr/>
          <p:nvPr/>
        </p:nvSpPr>
        <p:spPr>
          <a:xfrm>
            <a:off x="0" y="394946"/>
            <a:ext cx="18288000" cy="131955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ts val="8493"/>
              </a:lnSpc>
            </a:pPr>
            <a:r>
              <a:rPr lang="en-US" sz="7000" spc="-316" dirty="0">
                <a:solidFill>
                  <a:schemeClr val="bg1"/>
                </a:solidFill>
                <a:latin typeface="Helvetica World"/>
                <a:ea typeface="Helvetica World"/>
                <a:cs typeface="Helvetica World"/>
                <a:sym typeface="Helvetica World"/>
              </a:rPr>
              <a:t>Investigations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07051A">
                <a:alpha val="100000"/>
              </a:srgbClr>
            </a:gs>
            <a:gs pos="100000">
              <a:srgbClr val="191745">
                <a:alpha val="100000"/>
              </a:srgbClr>
            </a:gs>
          </a:gsLst>
          <a:lin ang="5400000"/>
        </a:gradFill>
        <a:effectLst/>
      </p:bgPr>
    </p:bg>
    <p:spTree>
      <p:nvGrpSpPr>
        <p:cNvPr id="1" name=""/>
        <p:cNvGrpSpPr/>
        <p:nvPr/>
      </p:nvGrpSpPr>
      <p:grpSpPr>
        <a:xfrm>
          <a:off x="0" y="0"/>
          <a:ext cx="0" cy="0"/>
          <a:chOff x="0" y="0"/>
          <a:chExt cx="0" cy="0"/>
        </a:xfrm>
      </p:grpSpPr>
      <p:sp>
        <p:nvSpPr>
          <p:cNvPr id="7" name="TextBox 7"/>
          <p:cNvSpPr txBox="1"/>
          <p:nvPr/>
        </p:nvSpPr>
        <p:spPr>
          <a:xfrm>
            <a:off x="457200" y="1104900"/>
            <a:ext cx="7582926" cy="915892"/>
          </a:xfrm>
          <a:prstGeom prst="rect">
            <a:avLst/>
          </a:prstGeom>
        </p:spPr>
        <p:txBody>
          <a:bodyPr wrap="square" lIns="0" tIns="0" rIns="0" bIns="0" rtlCol="0" anchor="t">
            <a:spAutoFit/>
          </a:bodyPr>
          <a:lstStyle/>
          <a:p>
            <a:pPr marL="0" lvl="0" indent="0" algn="l">
              <a:lnSpc>
                <a:spcPts val="6741"/>
              </a:lnSpc>
            </a:pPr>
            <a:r>
              <a:rPr lang="en-US" sz="8426" spc="-294" dirty="0">
                <a:solidFill>
                  <a:srgbClr val="FFFFFF"/>
                </a:solidFill>
                <a:latin typeface="Helvetica World"/>
                <a:ea typeface="Helvetica World"/>
                <a:cs typeface="Helvetica World"/>
                <a:sym typeface="Helvetica World"/>
              </a:rPr>
              <a:t>Surgical Strategy</a:t>
            </a:r>
          </a:p>
        </p:txBody>
      </p:sp>
      <p:sp>
        <p:nvSpPr>
          <p:cNvPr id="8" name="TextBox 8"/>
          <p:cNvSpPr txBox="1"/>
          <p:nvPr/>
        </p:nvSpPr>
        <p:spPr>
          <a:xfrm>
            <a:off x="762000" y="3162300"/>
            <a:ext cx="16002000" cy="3338222"/>
          </a:xfrm>
          <a:prstGeom prst="rect">
            <a:avLst/>
          </a:prstGeom>
        </p:spPr>
        <p:txBody>
          <a:bodyPr wrap="square" lIns="0" tIns="0" rIns="0" bIns="0" rtlCol="0" anchor="t">
            <a:spAutoFit/>
          </a:bodyPr>
          <a:lstStyle/>
          <a:p>
            <a:pPr marL="571500" lvl="0" indent="-571500" algn="just">
              <a:lnSpc>
                <a:spcPts val="3708"/>
              </a:lnSpc>
              <a:spcBef>
                <a:spcPct val="0"/>
              </a:spcBef>
              <a:buFont typeface="Arial" panose="020B0604020202020204" pitchFamily="34" charset="0"/>
              <a:buChar char="•"/>
            </a:pPr>
            <a:r>
              <a:rPr lang="en-US" sz="4000" dirty="0">
                <a:solidFill>
                  <a:srgbClr val="FFFFFF"/>
                </a:solidFill>
                <a:latin typeface="+mj-lt"/>
                <a:ea typeface="Poppins"/>
                <a:cs typeface="Poppins"/>
                <a:sym typeface="Poppins"/>
              </a:rPr>
              <a:t>Surgical plan</a:t>
            </a:r>
          </a:p>
          <a:p>
            <a:pPr marL="571500" lvl="0" indent="-571500" algn="just">
              <a:lnSpc>
                <a:spcPts val="3708"/>
              </a:lnSpc>
              <a:spcBef>
                <a:spcPct val="0"/>
              </a:spcBef>
              <a:buFont typeface="Arial" panose="020B0604020202020204" pitchFamily="34" charset="0"/>
              <a:buChar char="•"/>
            </a:pPr>
            <a:endParaRPr lang="en-US" sz="4000" dirty="0">
              <a:solidFill>
                <a:srgbClr val="FFFFFF"/>
              </a:solidFill>
              <a:latin typeface="+mj-lt"/>
              <a:ea typeface="Poppins"/>
              <a:cs typeface="Poppins"/>
              <a:sym typeface="Poppins"/>
            </a:endParaRPr>
          </a:p>
          <a:p>
            <a:pPr marL="1028700" lvl="1" indent="-571500" algn="just">
              <a:lnSpc>
                <a:spcPts val="3708"/>
              </a:lnSpc>
              <a:spcBef>
                <a:spcPct val="0"/>
              </a:spcBef>
              <a:buFont typeface="Arial" panose="020B0604020202020204" pitchFamily="34" charset="0"/>
              <a:buChar char="•"/>
            </a:pPr>
            <a:r>
              <a:rPr lang="en-US" sz="3400" dirty="0">
                <a:solidFill>
                  <a:srgbClr val="FFFFFF"/>
                </a:solidFill>
                <a:latin typeface="+mj-lt"/>
                <a:ea typeface="Poppins"/>
                <a:cs typeface="Poppins"/>
                <a:sym typeface="Poppins"/>
              </a:rPr>
              <a:t>Options</a:t>
            </a:r>
          </a:p>
          <a:p>
            <a:pPr marL="1028700" lvl="1" indent="-571500" algn="just">
              <a:lnSpc>
                <a:spcPts val="3708"/>
              </a:lnSpc>
              <a:spcBef>
                <a:spcPct val="0"/>
              </a:spcBef>
              <a:buFont typeface="Arial" panose="020B0604020202020204" pitchFamily="34" charset="0"/>
              <a:buChar char="•"/>
            </a:pPr>
            <a:endParaRPr lang="en-US" sz="3400" dirty="0">
              <a:solidFill>
                <a:srgbClr val="FFFFFF"/>
              </a:solidFill>
              <a:latin typeface="+mj-lt"/>
              <a:ea typeface="Poppins"/>
              <a:cs typeface="Poppins"/>
              <a:sym typeface="Poppins"/>
            </a:endParaRPr>
          </a:p>
          <a:p>
            <a:pPr marL="1028700" lvl="1" indent="-571500" algn="just">
              <a:lnSpc>
                <a:spcPts val="3708"/>
              </a:lnSpc>
              <a:spcBef>
                <a:spcPct val="0"/>
              </a:spcBef>
              <a:buFont typeface="Arial" panose="020B0604020202020204" pitchFamily="34" charset="0"/>
              <a:buChar char="•"/>
            </a:pPr>
            <a:r>
              <a:rPr lang="en-US" sz="3400" dirty="0">
                <a:solidFill>
                  <a:srgbClr val="FFFFFF"/>
                </a:solidFill>
                <a:latin typeface="+mj-lt"/>
                <a:ea typeface="Poppins"/>
                <a:cs typeface="Poppins"/>
                <a:sym typeface="Poppins"/>
              </a:rPr>
              <a:t>Rationale </a:t>
            </a:r>
          </a:p>
          <a:p>
            <a:pPr marL="571500" lvl="0" indent="-571500" algn="just">
              <a:lnSpc>
                <a:spcPts val="3708"/>
              </a:lnSpc>
              <a:spcBef>
                <a:spcPct val="0"/>
              </a:spcBef>
              <a:buFont typeface="Arial" panose="020B0604020202020204" pitchFamily="34" charset="0"/>
              <a:buChar char="•"/>
            </a:pPr>
            <a:endParaRPr lang="en-US" sz="4000" dirty="0">
              <a:solidFill>
                <a:srgbClr val="FFFFFF"/>
              </a:solidFill>
              <a:latin typeface="+mj-lt"/>
              <a:ea typeface="Poppins"/>
              <a:cs typeface="Poppins"/>
              <a:sym typeface="Poppins"/>
            </a:endParaRPr>
          </a:p>
          <a:p>
            <a:pPr marL="571500" lvl="0" indent="-571500" algn="just">
              <a:lnSpc>
                <a:spcPts val="3708"/>
              </a:lnSpc>
              <a:spcBef>
                <a:spcPct val="0"/>
              </a:spcBef>
              <a:buFont typeface="Arial" panose="020B0604020202020204" pitchFamily="34" charset="0"/>
              <a:buChar char="•"/>
            </a:pPr>
            <a:r>
              <a:rPr lang="en-US" sz="4000" dirty="0">
                <a:solidFill>
                  <a:srgbClr val="FFFFFF"/>
                </a:solidFill>
                <a:latin typeface="+mj-lt"/>
                <a:ea typeface="Poppins"/>
                <a:cs typeface="Poppins"/>
                <a:sym typeface="Poppins"/>
              </a:rPr>
              <a:t>Patient positioning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3DD08-1B59-FB89-B320-FF63DBE73F6D}"/>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35E4557-080A-79D1-C78F-D881DCA0CE20}"/>
              </a:ext>
            </a:extLst>
          </p:cNvPr>
          <p:cNvSpPr/>
          <p:nvPr/>
        </p:nvSpPr>
        <p:spPr>
          <a:xfrm>
            <a:off x="0" y="394946"/>
            <a:ext cx="18288000" cy="131955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lnSpc>
                <a:spcPts val="8493"/>
              </a:lnSpc>
            </a:pPr>
            <a:r>
              <a:rPr lang="en-US" sz="7000" spc="-316" dirty="0">
                <a:solidFill>
                  <a:schemeClr val="bg1"/>
                </a:solidFill>
                <a:latin typeface="Helvetica World"/>
                <a:ea typeface="Helvetica World"/>
                <a:cs typeface="Helvetica World"/>
                <a:sym typeface="Helvetica World"/>
              </a:rPr>
              <a:t>Surgical technique</a:t>
            </a:r>
          </a:p>
        </p:txBody>
      </p:sp>
      <p:sp>
        <p:nvSpPr>
          <p:cNvPr id="4" name="TextBox 4">
            <a:extLst>
              <a:ext uri="{FF2B5EF4-FFF2-40B4-BE49-F238E27FC236}">
                <a16:creationId xmlns:a16="http://schemas.microsoft.com/office/drawing/2014/main" id="{ADFC5363-BBEE-357F-F637-F318CF68F82D}"/>
              </a:ext>
            </a:extLst>
          </p:cNvPr>
          <p:cNvSpPr txBox="1"/>
          <p:nvPr/>
        </p:nvSpPr>
        <p:spPr>
          <a:xfrm>
            <a:off x="1028700" y="3592358"/>
            <a:ext cx="7277100" cy="5774438"/>
          </a:xfrm>
          <a:prstGeom prst="rect">
            <a:avLst/>
          </a:prstGeom>
        </p:spPr>
        <p:txBody>
          <a:bodyPr lIns="50800" tIns="50800" rIns="50800" bIns="50800" rtlCol="0" anchor="ctr"/>
          <a:lstStyle/>
          <a:p>
            <a:pPr marL="0" lvl="0" indent="0" algn="ctr">
              <a:lnSpc>
                <a:spcPts val="2235"/>
              </a:lnSpc>
            </a:pPr>
            <a:endParaRPr/>
          </a:p>
        </p:txBody>
      </p:sp>
      <p:grpSp>
        <p:nvGrpSpPr>
          <p:cNvPr id="8" name="Group 8">
            <a:extLst>
              <a:ext uri="{FF2B5EF4-FFF2-40B4-BE49-F238E27FC236}">
                <a16:creationId xmlns:a16="http://schemas.microsoft.com/office/drawing/2014/main" id="{1611D247-1E42-72E6-1BF4-A8B270FBB6D9}"/>
              </a:ext>
            </a:extLst>
          </p:cNvPr>
          <p:cNvGrpSpPr/>
          <p:nvPr/>
        </p:nvGrpSpPr>
        <p:grpSpPr>
          <a:xfrm>
            <a:off x="0" y="2095500"/>
            <a:ext cx="18288000" cy="8077199"/>
            <a:chOff x="0" y="0"/>
            <a:chExt cx="1372016" cy="1463131"/>
          </a:xfrm>
        </p:grpSpPr>
        <p:sp>
          <p:nvSpPr>
            <p:cNvPr id="9" name="Freeform 9">
              <a:extLst>
                <a:ext uri="{FF2B5EF4-FFF2-40B4-BE49-F238E27FC236}">
                  <a16:creationId xmlns:a16="http://schemas.microsoft.com/office/drawing/2014/main" id="{0511D74A-467B-8757-535A-FC8234EE41B7}"/>
                </a:ext>
              </a:extLst>
            </p:cNvPr>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74902"/>
              </a:srgbClr>
            </a:solidFill>
          </p:spPr>
        </p:sp>
        <p:sp>
          <p:nvSpPr>
            <p:cNvPr id="10" name="TextBox 10">
              <a:extLst>
                <a:ext uri="{FF2B5EF4-FFF2-40B4-BE49-F238E27FC236}">
                  <a16:creationId xmlns:a16="http://schemas.microsoft.com/office/drawing/2014/main" id="{393ACBFE-4615-593E-2BC7-1A3B4C579992}"/>
                </a:ext>
              </a:extLst>
            </p:cNvPr>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sp>
        <p:nvSpPr>
          <p:cNvPr id="21" name="TextBox 21">
            <a:extLst>
              <a:ext uri="{FF2B5EF4-FFF2-40B4-BE49-F238E27FC236}">
                <a16:creationId xmlns:a16="http://schemas.microsoft.com/office/drawing/2014/main" id="{74D47FFA-09C1-5AFE-8B0C-A70D20F7AC7C}"/>
              </a:ext>
            </a:extLst>
          </p:cNvPr>
          <p:cNvSpPr txBox="1"/>
          <p:nvPr/>
        </p:nvSpPr>
        <p:spPr>
          <a:xfrm>
            <a:off x="1353444" y="5385177"/>
            <a:ext cx="4486719" cy="474041"/>
          </a:xfrm>
          <a:prstGeom prst="rect">
            <a:avLst/>
          </a:prstGeom>
        </p:spPr>
        <p:txBody>
          <a:bodyPr lIns="0" tIns="0" rIns="0" bIns="0" rtlCol="0" anchor="t">
            <a:spAutoFit/>
          </a:bodyPr>
          <a:lstStyle/>
          <a:p>
            <a:pPr marL="0" lvl="0" indent="0" algn="l">
              <a:lnSpc>
                <a:spcPts val="3858"/>
              </a:lnSpc>
              <a:spcBef>
                <a:spcPct val="0"/>
              </a:spcBef>
            </a:pPr>
            <a:r>
              <a:rPr lang="en-US" sz="2756" dirty="0">
                <a:solidFill>
                  <a:srgbClr val="FFFFFF"/>
                </a:solidFill>
                <a:latin typeface="Poppins"/>
                <a:ea typeface="Poppins"/>
                <a:cs typeface="Poppins"/>
                <a:sym typeface="Poppins"/>
              </a:rPr>
              <a:t>.</a:t>
            </a:r>
          </a:p>
        </p:txBody>
      </p:sp>
      <p:sp>
        <p:nvSpPr>
          <p:cNvPr id="22" name="TextBox 22">
            <a:extLst>
              <a:ext uri="{FF2B5EF4-FFF2-40B4-BE49-F238E27FC236}">
                <a16:creationId xmlns:a16="http://schemas.microsoft.com/office/drawing/2014/main" id="{9483704E-5522-1118-8846-697A0E18CD85}"/>
              </a:ext>
            </a:extLst>
          </p:cNvPr>
          <p:cNvSpPr txBox="1"/>
          <p:nvPr/>
        </p:nvSpPr>
        <p:spPr>
          <a:xfrm>
            <a:off x="6900640" y="5385177"/>
            <a:ext cx="4465166" cy="474041"/>
          </a:xfrm>
          <a:prstGeom prst="rect">
            <a:avLst/>
          </a:prstGeom>
        </p:spPr>
        <p:txBody>
          <a:bodyPr lIns="0" tIns="0" rIns="0" bIns="0" rtlCol="0" anchor="t">
            <a:spAutoFit/>
          </a:bodyPr>
          <a:lstStyle/>
          <a:p>
            <a:pPr marL="0" lvl="0" indent="0" algn="l">
              <a:lnSpc>
                <a:spcPts val="3858"/>
              </a:lnSpc>
              <a:spcBef>
                <a:spcPct val="0"/>
              </a:spcBef>
            </a:pPr>
            <a:r>
              <a:rPr lang="en-US" sz="2756" dirty="0">
                <a:solidFill>
                  <a:srgbClr val="FFFFFF"/>
                </a:solidFill>
                <a:latin typeface="Poppins"/>
                <a:ea typeface="Poppins"/>
                <a:cs typeface="Poppins"/>
                <a:sym typeface="Poppins"/>
              </a:rPr>
              <a:t>.</a:t>
            </a:r>
          </a:p>
        </p:txBody>
      </p:sp>
      <p:sp>
        <p:nvSpPr>
          <p:cNvPr id="32" name="TextBox 31">
            <a:extLst>
              <a:ext uri="{FF2B5EF4-FFF2-40B4-BE49-F238E27FC236}">
                <a16:creationId xmlns:a16="http://schemas.microsoft.com/office/drawing/2014/main" id="{D5149C5F-ADDC-428C-7522-91DFD2EE99A3}"/>
              </a:ext>
            </a:extLst>
          </p:cNvPr>
          <p:cNvSpPr txBox="1"/>
          <p:nvPr/>
        </p:nvSpPr>
        <p:spPr>
          <a:xfrm>
            <a:off x="6179421" y="5573157"/>
            <a:ext cx="6477000" cy="861774"/>
          </a:xfrm>
          <a:prstGeom prst="rect">
            <a:avLst/>
          </a:prstGeom>
          <a:noFill/>
        </p:spPr>
        <p:txBody>
          <a:bodyPr wrap="square" rtlCol="0">
            <a:spAutoFit/>
          </a:bodyPr>
          <a:lstStyle/>
          <a:p>
            <a:pPr algn="ctr"/>
            <a:r>
              <a:rPr lang="en-US" sz="5000" dirty="0"/>
              <a:t>Insert your video here</a:t>
            </a:r>
            <a:endParaRPr lang="en-IN" sz="5000" dirty="0"/>
          </a:p>
        </p:txBody>
      </p:sp>
    </p:spTree>
    <p:extLst>
      <p:ext uri="{BB962C8B-B14F-4D97-AF65-F5344CB8AC3E}">
        <p14:creationId xmlns:p14="http://schemas.microsoft.com/office/powerpoint/2010/main" val="1279254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0"/>
          <p:cNvSpPr txBox="1"/>
          <p:nvPr/>
        </p:nvSpPr>
        <p:spPr>
          <a:xfrm>
            <a:off x="1028700" y="1238250"/>
            <a:ext cx="12095157" cy="1108637"/>
          </a:xfrm>
          <a:prstGeom prst="rect">
            <a:avLst/>
          </a:prstGeom>
        </p:spPr>
        <p:txBody>
          <a:bodyPr lIns="0" tIns="0" rIns="0" bIns="0" rtlCol="0" anchor="t">
            <a:spAutoFit/>
          </a:bodyPr>
          <a:lstStyle/>
          <a:p>
            <a:pPr marL="0" lvl="0" indent="0" algn="l">
              <a:lnSpc>
                <a:spcPts val="8493"/>
              </a:lnSpc>
            </a:pPr>
            <a:r>
              <a:rPr lang="en-US" sz="9035" spc="-316" dirty="0">
                <a:solidFill>
                  <a:srgbClr val="000000"/>
                </a:solidFill>
                <a:latin typeface="Helvetica World"/>
                <a:ea typeface="Helvetica World"/>
                <a:cs typeface="Helvetica World"/>
                <a:sym typeface="Helvetica World"/>
              </a:rPr>
              <a:t>Outcome</a:t>
            </a:r>
          </a:p>
        </p:txBody>
      </p:sp>
      <p:grpSp>
        <p:nvGrpSpPr>
          <p:cNvPr id="30" name="Group 2">
            <a:extLst>
              <a:ext uri="{FF2B5EF4-FFF2-40B4-BE49-F238E27FC236}">
                <a16:creationId xmlns:a16="http://schemas.microsoft.com/office/drawing/2014/main" id="{BFF37569-D7B1-E4FE-4F0F-57197C0D04F8}"/>
              </a:ext>
            </a:extLst>
          </p:cNvPr>
          <p:cNvGrpSpPr/>
          <p:nvPr/>
        </p:nvGrpSpPr>
        <p:grpSpPr>
          <a:xfrm>
            <a:off x="1028700" y="3702973"/>
            <a:ext cx="5209374" cy="5555327"/>
            <a:chOff x="0" y="0"/>
            <a:chExt cx="1372016" cy="1463131"/>
          </a:xfrm>
        </p:grpSpPr>
        <p:sp>
          <p:nvSpPr>
            <p:cNvPr id="31" name="Freeform 3">
              <a:extLst>
                <a:ext uri="{FF2B5EF4-FFF2-40B4-BE49-F238E27FC236}">
                  <a16:creationId xmlns:a16="http://schemas.microsoft.com/office/drawing/2014/main" id="{53732761-CDFF-0DD3-AFC2-81856AE807D6}"/>
                </a:ext>
              </a:extLst>
            </p:cNvPr>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solidFill>
          </p:spPr>
          <p:txBody>
            <a:bodyPr/>
            <a:lstStyle/>
            <a:p>
              <a:endParaRPr lang="en-IN" dirty="0"/>
            </a:p>
          </p:txBody>
        </p:sp>
        <p:sp>
          <p:nvSpPr>
            <p:cNvPr id="32" name="TextBox 4">
              <a:extLst>
                <a:ext uri="{FF2B5EF4-FFF2-40B4-BE49-F238E27FC236}">
                  <a16:creationId xmlns:a16="http://schemas.microsoft.com/office/drawing/2014/main" id="{BBE850FE-EA30-683A-6103-3E09E3EC4F92}"/>
                </a:ext>
              </a:extLst>
            </p:cNvPr>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grpSp>
        <p:nvGrpSpPr>
          <p:cNvPr id="33" name="Group 5">
            <a:extLst>
              <a:ext uri="{FF2B5EF4-FFF2-40B4-BE49-F238E27FC236}">
                <a16:creationId xmlns:a16="http://schemas.microsoft.com/office/drawing/2014/main" id="{B3282DAC-502E-E5D8-6788-2165F39775F5}"/>
              </a:ext>
            </a:extLst>
          </p:cNvPr>
          <p:cNvGrpSpPr/>
          <p:nvPr/>
        </p:nvGrpSpPr>
        <p:grpSpPr>
          <a:xfrm>
            <a:off x="6539313" y="3702973"/>
            <a:ext cx="5209374" cy="5555327"/>
            <a:chOff x="0" y="0"/>
            <a:chExt cx="1372016" cy="1463131"/>
          </a:xfrm>
        </p:grpSpPr>
        <p:sp>
          <p:nvSpPr>
            <p:cNvPr id="34" name="Freeform 6">
              <a:extLst>
                <a:ext uri="{FF2B5EF4-FFF2-40B4-BE49-F238E27FC236}">
                  <a16:creationId xmlns:a16="http://schemas.microsoft.com/office/drawing/2014/main" id="{03563488-80B5-6CE2-07F6-C3988E0CB2DC}"/>
                </a:ext>
              </a:extLst>
            </p:cNvPr>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91765"/>
              </a:srgbClr>
            </a:solidFill>
          </p:spPr>
          <p:txBody>
            <a:bodyPr/>
            <a:lstStyle/>
            <a:p>
              <a:endParaRPr lang="en-IN" dirty="0"/>
            </a:p>
          </p:txBody>
        </p:sp>
        <p:sp>
          <p:nvSpPr>
            <p:cNvPr id="35" name="TextBox 7">
              <a:extLst>
                <a:ext uri="{FF2B5EF4-FFF2-40B4-BE49-F238E27FC236}">
                  <a16:creationId xmlns:a16="http://schemas.microsoft.com/office/drawing/2014/main" id="{086AA301-5991-A561-CDDC-AD27536135EC}"/>
                </a:ext>
              </a:extLst>
            </p:cNvPr>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grpSp>
        <p:nvGrpSpPr>
          <p:cNvPr id="36" name="Group 8">
            <a:extLst>
              <a:ext uri="{FF2B5EF4-FFF2-40B4-BE49-F238E27FC236}">
                <a16:creationId xmlns:a16="http://schemas.microsoft.com/office/drawing/2014/main" id="{284D02B8-AA19-787B-5F03-1B95B7C5A7CF}"/>
              </a:ext>
            </a:extLst>
          </p:cNvPr>
          <p:cNvGrpSpPr/>
          <p:nvPr/>
        </p:nvGrpSpPr>
        <p:grpSpPr>
          <a:xfrm>
            <a:off x="12049926" y="3702973"/>
            <a:ext cx="5209374" cy="5555327"/>
            <a:chOff x="0" y="0"/>
            <a:chExt cx="1372016" cy="1463131"/>
          </a:xfrm>
        </p:grpSpPr>
        <p:sp>
          <p:nvSpPr>
            <p:cNvPr id="37" name="Freeform 9">
              <a:extLst>
                <a:ext uri="{FF2B5EF4-FFF2-40B4-BE49-F238E27FC236}">
                  <a16:creationId xmlns:a16="http://schemas.microsoft.com/office/drawing/2014/main" id="{CF24C52B-7D85-CD73-30AA-07231FA753CC}"/>
                </a:ext>
              </a:extLst>
            </p:cNvPr>
            <p:cNvSpPr/>
            <p:nvPr/>
          </p:nvSpPr>
          <p:spPr>
            <a:xfrm>
              <a:off x="0" y="0"/>
              <a:ext cx="1372016" cy="1463131"/>
            </a:xfrm>
            <a:custGeom>
              <a:avLst/>
              <a:gdLst/>
              <a:ahLst/>
              <a:cxnLst/>
              <a:rect l="l" t="t" r="r" b="b"/>
              <a:pathLst>
                <a:path w="1372016" h="1463131">
                  <a:moveTo>
                    <a:pt x="56474" y="0"/>
                  </a:moveTo>
                  <a:lnTo>
                    <a:pt x="1315542" y="0"/>
                  </a:lnTo>
                  <a:cubicBezTo>
                    <a:pt x="1330520" y="0"/>
                    <a:pt x="1344884" y="5950"/>
                    <a:pt x="1355475" y="16541"/>
                  </a:cubicBezTo>
                  <a:cubicBezTo>
                    <a:pt x="1366066" y="27132"/>
                    <a:pt x="1372016" y="41496"/>
                    <a:pt x="1372016" y="56474"/>
                  </a:cubicBezTo>
                  <a:lnTo>
                    <a:pt x="1372016" y="1406658"/>
                  </a:lnTo>
                  <a:cubicBezTo>
                    <a:pt x="1372016" y="1421635"/>
                    <a:pt x="1366066" y="1436000"/>
                    <a:pt x="1355475" y="1446591"/>
                  </a:cubicBezTo>
                  <a:cubicBezTo>
                    <a:pt x="1344884" y="1457181"/>
                    <a:pt x="1330520" y="1463131"/>
                    <a:pt x="1315542" y="1463131"/>
                  </a:cubicBezTo>
                  <a:lnTo>
                    <a:pt x="56474" y="1463131"/>
                  </a:lnTo>
                  <a:cubicBezTo>
                    <a:pt x="41496" y="1463131"/>
                    <a:pt x="27132" y="1457181"/>
                    <a:pt x="16541" y="1446591"/>
                  </a:cubicBezTo>
                  <a:cubicBezTo>
                    <a:pt x="5950" y="1436000"/>
                    <a:pt x="0" y="1421635"/>
                    <a:pt x="0" y="1406658"/>
                  </a:cubicBezTo>
                  <a:lnTo>
                    <a:pt x="0" y="56474"/>
                  </a:lnTo>
                  <a:cubicBezTo>
                    <a:pt x="0" y="41496"/>
                    <a:pt x="5950" y="27132"/>
                    <a:pt x="16541" y="16541"/>
                  </a:cubicBezTo>
                  <a:cubicBezTo>
                    <a:pt x="27132" y="5950"/>
                    <a:pt x="41496" y="0"/>
                    <a:pt x="56474" y="0"/>
                  </a:cubicBezTo>
                  <a:close/>
                </a:path>
              </a:pathLst>
            </a:custGeom>
            <a:solidFill>
              <a:srgbClr val="154069">
                <a:alpha val="74902"/>
              </a:srgbClr>
            </a:solidFill>
          </p:spPr>
        </p:sp>
        <p:sp>
          <p:nvSpPr>
            <p:cNvPr id="38" name="TextBox 10">
              <a:extLst>
                <a:ext uri="{FF2B5EF4-FFF2-40B4-BE49-F238E27FC236}">
                  <a16:creationId xmlns:a16="http://schemas.microsoft.com/office/drawing/2014/main" id="{938BE444-615C-FA2F-7866-90E17B300AE1}"/>
                </a:ext>
              </a:extLst>
            </p:cNvPr>
            <p:cNvSpPr txBox="1"/>
            <p:nvPr/>
          </p:nvSpPr>
          <p:spPr>
            <a:xfrm>
              <a:off x="0" y="-28575"/>
              <a:ext cx="1372016" cy="1491706"/>
            </a:xfrm>
            <a:prstGeom prst="rect">
              <a:avLst/>
            </a:prstGeom>
          </p:spPr>
          <p:txBody>
            <a:bodyPr lIns="50800" tIns="50800" rIns="50800" bIns="50800" rtlCol="0" anchor="ctr"/>
            <a:lstStyle/>
            <a:p>
              <a:pPr marL="0" lvl="0" indent="0" algn="ctr">
                <a:lnSpc>
                  <a:spcPts val="2235"/>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3F25EF-2F61-52B6-061F-4C6414E87815}"/>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0FD90D2B-8B71-A951-F713-5B86C40B3EBA}"/>
              </a:ext>
            </a:extLst>
          </p:cNvPr>
          <p:cNvSpPr txBox="1"/>
          <p:nvPr/>
        </p:nvSpPr>
        <p:spPr>
          <a:xfrm>
            <a:off x="14312607" y="615557"/>
            <a:ext cx="2245330" cy="818297"/>
          </a:xfrm>
          <a:prstGeom prst="rect">
            <a:avLst/>
          </a:prstGeom>
        </p:spPr>
        <p:txBody>
          <a:bodyPr lIns="0" tIns="0" rIns="0" bIns="0" rtlCol="0" anchor="t">
            <a:spAutoFit/>
          </a:bodyPr>
          <a:lstStyle/>
          <a:p>
            <a:pPr marL="0" lvl="0" indent="0" algn="ctr">
              <a:lnSpc>
                <a:spcPts val="5674"/>
              </a:lnSpc>
            </a:pPr>
            <a:r>
              <a:rPr lang="en-US" sz="7092" spc="-248">
                <a:solidFill>
                  <a:srgbClr val="FFFFFF"/>
                </a:solidFill>
                <a:latin typeface="Helvetica World"/>
                <a:ea typeface="Helvetica World"/>
                <a:cs typeface="Helvetica World"/>
                <a:sym typeface="Helvetica World"/>
              </a:rPr>
              <a:t>130+</a:t>
            </a:r>
          </a:p>
        </p:txBody>
      </p:sp>
      <p:sp>
        <p:nvSpPr>
          <p:cNvPr id="16" name="TextBox 16">
            <a:extLst>
              <a:ext uri="{FF2B5EF4-FFF2-40B4-BE49-F238E27FC236}">
                <a16:creationId xmlns:a16="http://schemas.microsoft.com/office/drawing/2014/main" id="{3EA455BD-1975-C968-4897-D9A1135A6BDB}"/>
              </a:ext>
            </a:extLst>
          </p:cNvPr>
          <p:cNvSpPr txBox="1"/>
          <p:nvPr/>
        </p:nvSpPr>
        <p:spPr>
          <a:xfrm>
            <a:off x="14545573" y="1363497"/>
            <a:ext cx="1614428" cy="319999"/>
          </a:xfrm>
          <a:prstGeom prst="rect">
            <a:avLst/>
          </a:prstGeom>
        </p:spPr>
        <p:txBody>
          <a:bodyPr lIns="0" tIns="0" rIns="0" bIns="0" rtlCol="0" anchor="t">
            <a:spAutoFit/>
          </a:bodyPr>
          <a:lstStyle/>
          <a:p>
            <a:pPr marL="0" lvl="0" indent="0" algn="ctr">
              <a:lnSpc>
                <a:spcPts val="2536"/>
              </a:lnSpc>
              <a:spcBef>
                <a:spcPct val="0"/>
              </a:spcBef>
            </a:pPr>
            <a:r>
              <a:rPr lang="en-US" sz="1812">
                <a:solidFill>
                  <a:srgbClr val="FFFFFF"/>
                </a:solidFill>
                <a:latin typeface="Poppins"/>
                <a:ea typeface="Poppins"/>
                <a:cs typeface="Poppins"/>
                <a:sym typeface="Poppins"/>
              </a:rPr>
              <a:t>Countries</a:t>
            </a:r>
          </a:p>
        </p:txBody>
      </p:sp>
      <p:sp>
        <p:nvSpPr>
          <p:cNvPr id="17" name="TextBox 17">
            <a:extLst>
              <a:ext uri="{FF2B5EF4-FFF2-40B4-BE49-F238E27FC236}">
                <a16:creationId xmlns:a16="http://schemas.microsoft.com/office/drawing/2014/main" id="{28F3655E-71FF-6325-C96F-AD8A67F4CE8A}"/>
              </a:ext>
            </a:extLst>
          </p:cNvPr>
          <p:cNvSpPr txBox="1"/>
          <p:nvPr/>
        </p:nvSpPr>
        <p:spPr>
          <a:xfrm>
            <a:off x="10767911" y="6353665"/>
            <a:ext cx="2337538" cy="1121127"/>
          </a:xfrm>
          <a:prstGeom prst="rect">
            <a:avLst/>
          </a:prstGeom>
        </p:spPr>
        <p:txBody>
          <a:bodyPr lIns="0" tIns="0" rIns="0" bIns="0" rtlCol="0" anchor="t">
            <a:spAutoFit/>
          </a:bodyPr>
          <a:lstStyle/>
          <a:p>
            <a:pPr marL="0" lvl="0" indent="0" algn="l">
              <a:lnSpc>
                <a:spcPts val="2819"/>
              </a:lnSpc>
            </a:pPr>
            <a:r>
              <a:rPr lang="en-US" sz="3523" spc="-123">
                <a:solidFill>
                  <a:srgbClr val="FFFFFF"/>
                </a:solidFill>
                <a:latin typeface="Helvetica World"/>
                <a:ea typeface="Helvetica World"/>
                <a:cs typeface="Helvetica World"/>
                <a:sym typeface="Helvetica World"/>
              </a:rPr>
              <a:t>Global Reach, Local Impact</a:t>
            </a:r>
          </a:p>
        </p:txBody>
      </p:sp>
      <p:sp>
        <p:nvSpPr>
          <p:cNvPr id="20" name="Rectangle 19">
            <a:extLst>
              <a:ext uri="{FF2B5EF4-FFF2-40B4-BE49-F238E27FC236}">
                <a16:creationId xmlns:a16="http://schemas.microsoft.com/office/drawing/2014/main" id="{9C9FF1DE-2DC4-DAF7-F7BD-963596864BB1}"/>
              </a:ext>
            </a:extLst>
          </p:cNvPr>
          <p:cNvSpPr/>
          <p:nvPr/>
        </p:nvSpPr>
        <p:spPr>
          <a:xfrm>
            <a:off x="0" y="394946"/>
            <a:ext cx="18288000" cy="1319554"/>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0" spc="-298" dirty="0">
                <a:solidFill>
                  <a:schemeClr val="bg1"/>
                </a:solidFill>
                <a:latin typeface="Helvetica World"/>
                <a:ea typeface="Helvetica World"/>
                <a:cs typeface="Helvetica World"/>
                <a:sym typeface="Helvetica World"/>
              </a:rPr>
              <a:t>References </a:t>
            </a:r>
            <a:endParaRPr lang="en-IN" sz="7000" dirty="0">
              <a:solidFill>
                <a:schemeClr val="bg1"/>
              </a:solidFill>
            </a:endParaRPr>
          </a:p>
        </p:txBody>
      </p:sp>
    </p:spTree>
    <p:extLst>
      <p:ext uri="{BB962C8B-B14F-4D97-AF65-F5344CB8AC3E}">
        <p14:creationId xmlns:p14="http://schemas.microsoft.com/office/powerpoint/2010/main" val="3371677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219</Words>
  <Application>Microsoft Office PowerPoint</Application>
  <PresentationFormat>Custom</PresentationFormat>
  <Paragraphs>37</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Helvetica World Italics</vt:lpstr>
      <vt:lpstr>Calibri</vt:lpstr>
      <vt:lpstr>Poppins</vt:lpstr>
      <vt:lpstr>Arial</vt:lpstr>
      <vt:lpstr>Helvetica World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WFNS Neurosurgery Education Series Overview</dc:title>
  <dc:creator>Aprajita Chaturvedi</dc:creator>
  <cp:lastModifiedBy>Aprajita Chaturvedi</cp:lastModifiedBy>
  <cp:revision>9</cp:revision>
  <dcterms:created xsi:type="dcterms:W3CDTF">2006-08-16T00:00:00Z</dcterms:created>
  <dcterms:modified xsi:type="dcterms:W3CDTF">2026-05-05T05:24:53Z</dcterms:modified>
  <dc:identifier>DAHIKi4_yqo</dc:identifier>
</cp:coreProperties>
</file>